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7" r:id="rId19"/>
    <p:sldId id="278" r:id="rId20"/>
    <p:sldId id="276" r:id="rId21"/>
    <p:sldId id="273" r:id="rId22"/>
    <p:sldId id="27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latin typeface="Bookman Old Style" pitchFamily="18" charset="0"/>
              </a:rPr>
              <a:t>DEEP SEA PHYSIOLOGY</a:t>
            </a:r>
            <a:endParaRPr lang="en-US" b="1" dirty="0">
              <a:latin typeface="Bookman Old Style" pitchFamily="18" charset="0"/>
            </a:endParaRPr>
          </a:p>
        </p:txBody>
      </p:sp>
      <p:sp>
        <p:nvSpPr>
          <p:cNvPr id="3" name="Subtitle 2"/>
          <p:cNvSpPr>
            <a:spLocks noGrp="1"/>
          </p:cNvSpPr>
          <p:nvPr>
            <p:ph type="subTitle" idx="1"/>
          </p:nvPr>
        </p:nvSpPr>
        <p:spPr>
          <a:xfrm>
            <a:off x="228600" y="5257800"/>
            <a:ext cx="5257800" cy="1600200"/>
          </a:xfrm>
        </p:spPr>
        <p:txBody>
          <a:bodyPr>
            <a:normAutofit/>
          </a:bodyPr>
          <a:lstStyle/>
          <a:p>
            <a:pPr algn="l"/>
            <a:r>
              <a:rPr lang="en-US" dirty="0" err="1" smtClean="0">
                <a:solidFill>
                  <a:srgbClr val="FF0000"/>
                </a:solidFill>
              </a:rPr>
              <a:t>Dr.T.S.Asta</a:t>
            </a:r>
            <a:r>
              <a:rPr lang="en-US" dirty="0" smtClean="0">
                <a:solidFill>
                  <a:srgbClr val="FF0000"/>
                </a:solidFill>
              </a:rPr>
              <a:t> </a:t>
            </a:r>
            <a:r>
              <a:rPr lang="en-US" dirty="0" err="1" smtClean="0">
                <a:solidFill>
                  <a:srgbClr val="FF0000"/>
                </a:solidFill>
              </a:rPr>
              <a:t>Eshwaran</a:t>
            </a:r>
            <a:endParaRPr lang="en-US" dirty="0" smtClean="0">
              <a:solidFill>
                <a:srgbClr val="FF0000"/>
              </a:solidFill>
            </a:endParaRPr>
          </a:p>
          <a:p>
            <a:pPr algn="l"/>
            <a:r>
              <a:rPr lang="en-US" dirty="0" smtClean="0">
                <a:solidFill>
                  <a:srgbClr val="FF0000"/>
                </a:solidFill>
              </a:rPr>
              <a:t>Dept. of Physiology</a:t>
            </a:r>
          </a:p>
          <a:p>
            <a:pPr algn="l"/>
            <a:r>
              <a:rPr lang="en-US" dirty="0" smtClean="0">
                <a:solidFill>
                  <a:srgbClr val="FF0000"/>
                </a:solidFill>
              </a:rPr>
              <a:t>SKHMC, </a:t>
            </a:r>
            <a:r>
              <a:rPr lang="en-US" dirty="0" err="1" smtClean="0">
                <a:solidFill>
                  <a:srgbClr val="FF0000"/>
                </a:solidFill>
              </a:rPr>
              <a:t>Kulasekharam</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buNone/>
            </a:pPr>
            <a:r>
              <a:rPr lang="en-US" dirty="0" smtClean="0">
                <a:solidFill>
                  <a:srgbClr val="00B050"/>
                </a:solidFill>
                <a:latin typeface="Times New Roman" pitchFamily="18" charset="0"/>
                <a:cs typeface="Times New Roman" pitchFamily="18" charset="0"/>
              </a:rPr>
              <a:t>Prevention</a:t>
            </a:r>
          </a:p>
          <a:p>
            <a:r>
              <a:rPr lang="en-US" dirty="0" smtClean="0">
                <a:latin typeface="Times New Roman" pitchFamily="18" charset="0"/>
                <a:cs typeface="Times New Roman" pitchFamily="18" charset="0"/>
              </a:rPr>
              <a:t>Nitrogen narcosis can be prevented by mixing helium with oxygen.</a:t>
            </a:r>
          </a:p>
          <a:p>
            <a:r>
              <a:rPr lang="en-US" dirty="0" smtClean="0">
                <a:latin typeface="Times New Roman" pitchFamily="18" charset="0"/>
                <a:cs typeface="Times New Roman" pitchFamily="18" charset="0"/>
              </a:rPr>
              <a:t>Limiting the depth of dives.</a:t>
            </a:r>
          </a:p>
          <a:p>
            <a:pPr>
              <a:buNone/>
            </a:pPr>
            <a:r>
              <a:rPr lang="en-US" dirty="0" smtClean="0">
                <a:solidFill>
                  <a:srgbClr val="00B050"/>
                </a:solidFill>
                <a:latin typeface="Times New Roman" pitchFamily="18" charset="0"/>
                <a:cs typeface="Times New Roman" pitchFamily="18" charset="0"/>
              </a:rPr>
              <a:t>Advantages of Helium</a:t>
            </a:r>
          </a:p>
          <a:p>
            <a:pPr>
              <a:buFont typeface="Wingdings" pitchFamily="2" charset="2"/>
              <a:buChar char="v"/>
            </a:pPr>
            <a:r>
              <a:rPr lang="en-US" dirty="0" smtClean="0">
                <a:latin typeface="Times New Roman" pitchFamily="18" charset="0"/>
                <a:cs typeface="Times New Roman" pitchFamily="18" charset="0"/>
              </a:rPr>
              <a:t>It does not produce any effect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650 ft. </a:t>
            </a:r>
          </a:p>
          <a:p>
            <a:pPr>
              <a:buFont typeface="Wingdings" pitchFamily="2" charset="2"/>
              <a:buChar char="v"/>
            </a:pPr>
            <a:r>
              <a:rPr lang="en-US" dirty="0" smtClean="0">
                <a:latin typeface="Times New Roman" pitchFamily="18" charset="0"/>
                <a:cs typeface="Times New Roman" pitchFamily="18" charset="0"/>
              </a:rPr>
              <a:t>Low density air and give little airway </a:t>
            </a:r>
          </a:p>
          <a:p>
            <a:pPr>
              <a:buNone/>
            </a:pPr>
            <a:r>
              <a:rPr lang="en-US" dirty="0" smtClean="0">
                <a:latin typeface="Times New Roman" pitchFamily="18" charset="0"/>
                <a:cs typeface="Times New Roman" pitchFamily="18" charset="0"/>
              </a:rPr>
              <a:t>    resistance and easier to breath.</a:t>
            </a:r>
          </a:p>
          <a:p>
            <a:pPr>
              <a:buFont typeface="Wingdings" pitchFamily="2" charset="2"/>
              <a:buChar char="v"/>
            </a:pPr>
            <a:r>
              <a:rPr lang="en-US" dirty="0" smtClean="0">
                <a:latin typeface="Times New Roman" pitchFamily="18" charset="0"/>
                <a:cs typeface="Times New Roman" pitchFamily="18" charset="0"/>
              </a:rPr>
              <a:t>Due to less atomic weight it diffuses more </a:t>
            </a:r>
          </a:p>
          <a:p>
            <a:pPr>
              <a:buNone/>
            </a:pPr>
            <a:r>
              <a:rPr lang="en-US" dirty="0" smtClean="0">
                <a:latin typeface="Times New Roman" pitchFamily="18" charset="0"/>
                <a:cs typeface="Times New Roman" pitchFamily="18" charset="0"/>
              </a:rPr>
              <a:t>    rapidly than nitrogen through the body tissues </a:t>
            </a:r>
          </a:p>
          <a:p>
            <a:pPr>
              <a:buNone/>
            </a:pPr>
            <a:r>
              <a:rPr lang="en-US" dirty="0" smtClean="0">
                <a:latin typeface="Times New Roman" pitchFamily="18" charset="0"/>
                <a:cs typeface="Times New Roman" pitchFamily="18" charset="0"/>
              </a:rPr>
              <a:t>    also removed more quickly.</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latin typeface="Times New Roman" pitchFamily="18" charset="0"/>
                <a:cs typeface="Times New Roman" pitchFamily="18" charset="0"/>
              </a:rPr>
              <a:t>Helium is less soluble in than nitrogen in the </a:t>
            </a:r>
          </a:p>
          <a:p>
            <a:pPr>
              <a:buNone/>
            </a:pPr>
            <a:r>
              <a:rPr lang="en-US" dirty="0" smtClean="0">
                <a:latin typeface="Times New Roman" pitchFamily="18" charset="0"/>
                <a:cs typeface="Times New Roman" pitchFamily="18" charset="0"/>
              </a:rPr>
              <a:t>    body fluids which reduces the quantity of bubbles.</a:t>
            </a:r>
          </a:p>
          <a:p>
            <a:pPr>
              <a:buNone/>
            </a:pPr>
            <a:r>
              <a:rPr lang="en-US" dirty="0" smtClean="0">
                <a:solidFill>
                  <a:srgbClr val="00B050"/>
                </a:solidFill>
                <a:latin typeface="Times New Roman" pitchFamily="18" charset="0"/>
                <a:cs typeface="Times New Roman" pitchFamily="18" charset="0"/>
              </a:rPr>
              <a:t>Treatment</a:t>
            </a:r>
          </a:p>
          <a:p>
            <a:r>
              <a:rPr lang="en-US" dirty="0" smtClean="0">
                <a:latin typeface="Times New Roman" pitchFamily="18" charset="0"/>
                <a:cs typeface="Times New Roman" pitchFamily="18" charset="0"/>
              </a:rPr>
              <a:t>Symptoms of nitrogen narcosis completely disappear when the diver returns to a depth of 60 feet. </a:t>
            </a:r>
          </a:p>
          <a:p>
            <a:r>
              <a:rPr lang="en-US" dirty="0" smtClean="0">
                <a:latin typeface="Times New Roman" pitchFamily="18" charset="0"/>
                <a:cs typeface="Times New Roman" pitchFamily="18" charset="0"/>
              </a:rPr>
              <a:t>There is no need for any further treatment since nitrogen narcosis does not have any hangover effect. </a:t>
            </a:r>
          </a:p>
          <a:p>
            <a:r>
              <a:rPr lang="en-US" dirty="0" smtClean="0">
                <a:latin typeface="Times New Roman" pitchFamily="18" charset="0"/>
                <a:cs typeface="Times New Roman" pitchFamily="18" charset="0"/>
              </a:rPr>
              <a:t>However, the physician should be consulted if the diver loses consciousness.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US" dirty="0" smtClean="0">
                <a:solidFill>
                  <a:srgbClr val="002060"/>
                </a:solidFill>
                <a:latin typeface="Times New Roman" pitchFamily="18" charset="0"/>
                <a:cs typeface="Times New Roman" pitchFamily="18" charset="0"/>
              </a:rPr>
              <a:t>DECOMPRESSION SICKNESS</a:t>
            </a:r>
          </a:p>
          <a:p>
            <a:pPr>
              <a:buNone/>
            </a:pPr>
            <a:r>
              <a:rPr lang="en-US" dirty="0" smtClean="0">
                <a:latin typeface="Times New Roman" pitchFamily="18" charset="0"/>
                <a:cs typeface="Times New Roman" pitchFamily="18" charset="0"/>
              </a:rPr>
              <a:t>	It is also known as..</a:t>
            </a:r>
          </a:p>
          <a:p>
            <a:pPr>
              <a:buNone/>
            </a:pPr>
            <a:r>
              <a:rPr lang="en-US" dirty="0" smtClean="0">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Dysbarism</a:t>
            </a:r>
            <a:r>
              <a:rPr lang="en-US" dirty="0" smtClean="0">
                <a:solidFill>
                  <a:srgbClr val="FFC000"/>
                </a:solidFill>
                <a:latin typeface="Times New Roman" pitchFamily="18" charset="0"/>
                <a:cs typeface="Times New Roman" pitchFamily="18" charset="0"/>
              </a:rPr>
              <a:t>, Compressed air sickness</a:t>
            </a:r>
          </a:p>
          <a:p>
            <a:pPr>
              <a:buNone/>
            </a:pPr>
            <a:r>
              <a:rPr lang="en-US" dirty="0" smtClean="0">
                <a:solidFill>
                  <a:srgbClr val="FFC000"/>
                </a:solidFill>
                <a:latin typeface="Times New Roman" pitchFamily="18" charset="0"/>
                <a:cs typeface="Times New Roman" pitchFamily="18" charset="0"/>
              </a:rPr>
              <a:t>       Caisson disease, bends or diver’s palsy.</a:t>
            </a:r>
            <a:r>
              <a:rPr lang="en-US" dirty="0" smtClean="0">
                <a:latin typeface="Times New Roman" pitchFamily="18" charset="0"/>
                <a:cs typeface="Times New Roman" pitchFamily="18" charset="0"/>
              </a:rPr>
              <a:t> </a:t>
            </a:r>
          </a:p>
          <a:p>
            <a:pPr>
              <a:buNone/>
            </a:pPr>
            <a:r>
              <a:rPr lang="en-US" dirty="0" smtClean="0">
                <a:solidFill>
                  <a:srgbClr val="00B050"/>
                </a:solidFill>
                <a:latin typeface="Times New Roman" pitchFamily="18" charset="0"/>
                <a:cs typeface="Times New Roman" pitchFamily="18" charset="0"/>
              </a:rPr>
              <a:t>Definition</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Decompression sickness is the disorder that </a:t>
            </a:r>
          </a:p>
          <a:p>
            <a:pPr>
              <a:buNone/>
            </a:pPr>
            <a:r>
              <a:rPr lang="en-US" dirty="0" smtClean="0">
                <a:latin typeface="Times New Roman" pitchFamily="18" charset="0"/>
                <a:cs typeface="Times New Roman" pitchFamily="18" charset="0"/>
              </a:rPr>
              <a:t>occurs when a person returns rapidly to normal</a:t>
            </a:r>
          </a:p>
          <a:p>
            <a:pPr>
              <a:buNone/>
            </a:pPr>
            <a:r>
              <a:rPr lang="en-US" dirty="0" smtClean="0">
                <a:latin typeface="Times New Roman" pitchFamily="18" charset="0"/>
                <a:cs typeface="Times New Roman" pitchFamily="18" charset="0"/>
              </a:rPr>
              <a:t>surroundings (atmospheric pressure) from the </a:t>
            </a:r>
          </a:p>
          <a:p>
            <a:pPr>
              <a:buNone/>
            </a:pPr>
            <a:r>
              <a:rPr lang="en-US" dirty="0" smtClean="0">
                <a:latin typeface="Times New Roman" pitchFamily="18" charset="0"/>
                <a:cs typeface="Times New Roman" pitchFamily="18" charset="0"/>
              </a:rPr>
              <a:t>area of high atmospheric pressure like deep sea. </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dirty="0" smtClean="0">
                <a:solidFill>
                  <a:srgbClr val="00B050"/>
                </a:solidFill>
                <a:latin typeface="Times New Roman" pitchFamily="18" charset="0"/>
                <a:cs typeface="Times New Roman" pitchFamily="18" charset="0"/>
              </a:rPr>
              <a:t>Cause</a:t>
            </a:r>
          </a:p>
          <a:p>
            <a:pPr>
              <a:buNone/>
            </a:pPr>
            <a:r>
              <a:rPr lang="en-US" dirty="0" smtClean="0">
                <a:latin typeface="Times New Roman" pitchFamily="18" charset="0"/>
                <a:cs typeface="Times New Roman" pitchFamily="18" charset="0"/>
              </a:rPr>
              <a:t>	High barometric pressure at deep sea leads to</a:t>
            </a:r>
          </a:p>
          <a:p>
            <a:pPr>
              <a:buNone/>
            </a:pPr>
            <a:r>
              <a:rPr lang="en-US" dirty="0" smtClean="0">
                <a:latin typeface="Times New Roman" pitchFamily="18" charset="0"/>
                <a:cs typeface="Times New Roman" pitchFamily="18" charset="0"/>
              </a:rPr>
              <a:t> compression of gases in the body. </a:t>
            </a:r>
          </a:p>
          <a:p>
            <a:r>
              <a:rPr lang="en-US" dirty="0" smtClean="0">
                <a:latin typeface="Times New Roman" pitchFamily="18" charset="0"/>
                <a:cs typeface="Times New Roman" pitchFamily="18" charset="0"/>
              </a:rPr>
              <a:t>Among the respiratory gases, oxygen is utilized by tissues. Carbon dioxide can be  expired out. </a:t>
            </a:r>
          </a:p>
          <a:p>
            <a:r>
              <a:rPr lang="en-US" dirty="0" smtClean="0">
                <a:latin typeface="Times New Roman" pitchFamily="18" charset="0"/>
                <a:cs typeface="Times New Roman" pitchFamily="18" charset="0"/>
              </a:rPr>
              <a:t>But nitrogen is an inert gas, it is neither utilized nor expired</a:t>
            </a:r>
          </a:p>
          <a:p>
            <a:r>
              <a:rPr lang="en-US" dirty="0" smtClean="0">
                <a:latin typeface="Times New Roman" pitchFamily="18" charset="0"/>
                <a:cs typeface="Times New Roman" pitchFamily="18" charset="0"/>
              </a:rPr>
              <a:t>Under high atmospheric pressure it escapes from blood vessels and enter into the organs.</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latin typeface="Times New Roman" pitchFamily="18" charset="0"/>
                <a:cs typeface="Times New Roman" pitchFamily="18" charset="0"/>
              </a:rPr>
              <a:t>As long as the person remains in deep sea, nitrogen remains in solution and does not cause any problem. But, if the person ascends rapidly and returns to atmospheric pressure, decompression sickness occurs.</a:t>
            </a:r>
          </a:p>
          <a:p>
            <a:r>
              <a:rPr lang="en-US" dirty="0" smtClean="0">
                <a:latin typeface="Times New Roman" pitchFamily="18" charset="0"/>
                <a:cs typeface="Times New Roman" pitchFamily="18" charset="0"/>
              </a:rPr>
              <a:t>Due to sudden return to atmospheric pressure, the nitrogen is decompressed and escapes from the tissues very fast.</a:t>
            </a:r>
          </a:p>
          <a:p>
            <a:r>
              <a:rPr lang="en-US" dirty="0" smtClean="0">
                <a:latin typeface="Times New Roman" pitchFamily="18" charset="0"/>
                <a:cs typeface="Times New Roman" pitchFamily="18" charset="0"/>
              </a:rPr>
              <a:t>Being a gas, it forms bubbles while escaping rapidly. The bubbles travel through blood vessels and ducts. It obstruct the blood vessels and form air embolism leading to decompression sickness.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latin typeface="Times New Roman" pitchFamily="18" charset="0"/>
                <a:cs typeface="Times New Roman" pitchFamily="18" charset="0"/>
              </a:rPr>
              <a:t>Underground tunnel workers who use the </a:t>
            </a:r>
            <a:r>
              <a:rPr lang="en-US" dirty="0" smtClean="0">
                <a:solidFill>
                  <a:srgbClr val="FF0000"/>
                </a:solidFill>
                <a:latin typeface="Times New Roman" pitchFamily="18" charset="0"/>
                <a:cs typeface="Times New Roman" pitchFamily="18" charset="0"/>
              </a:rPr>
              <a:t>caissons</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(pressurized chambers) also develop decompression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caisson disease) sickness. </a:t>
            </a:r>
          </a:p>
          <a:p>
            <a:r>
              <a:rPr lang="en-US" dirty="0" smtClean="0">
                <a:latin typeface="Times New Roman" pitchFamily="18" charset="0"/>
                <a:cs typeface="Times New Roman" pitchFamily="18" charset="0"/>
              </a:rPr>
              <a:t>Pressure in the chamber is increased to prevent the entry of water inside.</a:t>
            </a:r>
          </a:p>
          <a:p>
            <a:r>
              <a:rPr lang="en-US" dirty="0" smtClean="0">
                <a:latin typeface="Times New Roman" pitchFamily="18" charset="0"/>
                <a:cs typeface="Times New Roman" pitchFamily="18" charset="0"/>
              </a:rPr>
              <a:t>Decompression sickness occurs in a person who ascends up rapidly from sea level in an airplane without any precaution.</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buNone/>
            </a:pPr>
            <a:r>
              <a:rPr lang="en-US" dirty="0" smtClean="0">
                <a:solidFill>
                  <a:srgbClr val="00B050"/>
                </a:solidFill>
                <a:latin typeface="Times New Roman" pitchFamily="18" charset="0"/>
                <a:cs typeface="Times New Roman" pitchFamily="18" charset="0"/>
              </a:rPr>
              <a:t>Symptoms</a:t>
            </a:r>
          </a:p>
          <a:p>
            <a:pPr>
              <a:buFont typeface="Wingdings" pitchFamily="2" charset="2"/>
              <a:buChar char="Ø"/>
            </a:pPr>
            <a:r>
              <a:rPr lang="en-US" dirty="0" smtClean="0">
                <a:latin typeface="Times New Roman" pitchFamily="18" charset="0"/>
                <a:cs typeface="Times New Roman" pitchFamily="18" charset="0"/>
              </a:rPr>
              <a:t>Dizziness and shortness of breath</a:t>
            </a:r>
          </a:p>
          <a:p>
            <a:pPr>
              <a:buFont typeface="Wingdings" pitchFamily="2" charset="2"/>
              <a:buChar char="Ø"/>
            </a:pPr>
            <a:r>
              <a:rPr lang="en-US" dirty="0" smtClean="0">
                <a:latin typeface="Times New Roman" pitchFamily="18" charset="0"/>
                <a:cs typeface="Times New Roman" pitchFamily="18" charset="0"/>
              </a:rPr>
              <a:t>Pain in joints and tissues.</a:t>
            </a:r>
          </a:p>
          <a:p>
            <a:pPr>
              <a:buFont typeface="Wingdings" pitchFamily="2" charset="2"/>
              <a:buChar char="Ø"/>
            </a:pPr>
            <a:r>
              <a:rPr lang="en-US" dirty="0" smtClean="0">
                <a:latin typeface="Times New Roman" pitchFamily="18" charset="0"/>
                <a:cs typeface="Times New Roman" pitchFamily="18" charset="0"/>
              </a:rPr>
              <a:t>Numbness, tingling or pricking sensation (</a:t>
            </a:r>
            <a:r>
              <a:rPr lang="en-US" dirty="0" err="1" smtClean="0">
                <a:latin typeface="Times New Roman" pitchFamily="18" charset="0"/>
                <a:cs typeface="Times New Roman" pitchFamily="18" charset="0"/>
              </a:rPr>
              <a:t>Paresthesia</a:t>
            </a:r>
            <a:r>
              <a:rPr lang="en-US" dirty="0" smtClean="0">
                <a:latin typeface="Times New Roman" pitchFamily="18" charset="0"/>
                <a:cs typeface="Times New Roman" pitchFamily="18" charset="0"/>
              </a:rPr>
              <a:t>) and itching.</a:t>
            </a:r>
          </a:p>
          <a:p>
            <a:pPr>
              <a:buFont typeface="Wingdings" pitchFamily="2" charset="2"/>
              <a:buChar char="Ø"/>
            </a:pPr>
            <a:r>
              <a:rPr lang="en-US" dirty="0" smtClean="0">
                <a:latin typeface="Times New Roman" pitchFamily="18" charset="0"/>
                <a:cs typeface="Times New Roman" pitchFamily="18" charset="0"/>
              </a:rPr>
              <a:t>Muscle cramps</a:t>
            </a:r>
          </a:p>
          <a:p>
            <a:pPr>
              <a:buFont typeface="Wingdings" pitchFamily="2" charset="2"/>
              <a:buChar char="Ø"/>
            </a:pPr>
            <a:r>
              <a:rPr lang="en-US" dirty="0" smtClean="0">
                <a:latin typeface="Times New Roman" pitchFamily="18" charset="0"/>
                <a:cs typeface="Times New Roman" pitchFamily="18" charset="0"/>
              </a:rPr>
              <a:t>Temporary paralysis.</a:t>
            </a:r>
          </a:p>
          <a:p>
            <a:pPr>
              <a:buFont typeface="Wingdings" pitchFamily="2" charset="2"/>
              <a:buChar char="Ø"/>
            </a:pPr>
            <a:r>
              <a:rPr lang="en-US" dirty="0" smtClean="0">
                <a:latin typeface="Times New Roman" pitchFamily="18" charset="0"/>
                <a:cs typeface="Times New Roman" pitchFamily="18" charset="0"/>
              </a:rPr>
              <a:t>Occlusion of coronary artery and blood vessels of brain leads to tissue damage in brain and spinal cord.</a:t>
            </a:r>
          </a:p>
          <a:p>
            <a:pPr>
              <a:buFont typeface="Wingdings" pitchFamily="2" charset="2"/>
              <a:buChar char="Ø"/>
            </a:pPr>
            <a:r>
              <a:rPr lang="en-US" dirty="0" smtClean="0">
                <a:latin typeface="Times New Roman" pitchFamily="18" charset="0"/>
                <a:cs typeface="Times New Roman" pitchFamily="18" charset="0"/>
              </a:rPr>
              <a:t>At last unconsciousness and death.</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a:buNone/>
            </a:pPr>
            <a:r>
              <a:rPr lang="en-US" dirty="0" smtClean="0">
                <a:solidFill>
                  <a:srgbClr val="00B050"/>
                </a:solidFill>
                <a:latin typeface="Times New Roman" pitchFamily="18" charset="0"/>
                <a:cs typeface="Times New Roman" pitchFamily="18" charset="0"/>
              </a:rPr>
              <a:t>Prevention </a:t>
            </a:r>
          </a:p>
          <a:p>
            <a:pPr>
              <a:buNone/>
            </a:pPr>
            <a:r>
              <a:rPr lang="en-US" dirty="0" smtClean="0">
                <a:latin typeface="Times New Roman" pitchFamily="18" charset="0"/>
                <a:cs typeface="Times New Roman" pitchFamily="18" charset="0"/>
              </a:rPr>
              <a:t>    Stepwise ascent allows nitrogen to come back</a:t>
            </a:r>
          </a:p>
          <a:p>
            <a:pPr>
              <a:buNone/>
            </a:pPr>
            <a:r>
              <a:rPr lang="en-US" dirty="0" smtClean="0">
                <a:latin typeface="Times New Roman" pitchFamily="18" charset="0"/>
                <a:cs typeface="Times New Roman" pitchFamily="18" charset="0"/>
              </a:rPr>
              <a:t> to the blood, without forming bubbles. It </a:t>
            </a:r>
          </a:p>
          <a:p>
            <a:pPr>
              <a:buNone/>
            </a:pPr>
            <a:r>
              <a:rPr lang="en-US" dirty="0" smtClean="0">
                <a:latin typeface="Times New Roman" pitchFamily="18" charset="0"/>
                <a:cs typeface="Times New Roman" pitchFamily="18" charset="0"/>
              </a:rPr>
              <a:t>prevents the decompression sickness.</a:t>
            </a:r>
          </a:p>
          <a:p>
            <a:pPr>
              <a:buNone/>
            </a:pPr>
            <a:r>
              <a:rPr lang="en-US" dirty="0" smtClean="0">
                <a:solidFill>
                  <a:srgbClr val="00B050"/>
                </a:solidFill>
                <a:latin typeface="Times New Roman" pitchFamily="18" charset="0"/>
                <a:cs typeface="Times New Roman" pitchFamily="18" charset="0"/>
              </a:rPr>
              <a:t>Treatment</a:t>
            </a:r>
          </a:p>
          <a:p>
            <a:r>
              <a:rPr lang="en-US" dirty="0" smtClean="0">
                <a:solidFill>
                  <a:srgbClr val="FF0000"/>
                </a:solidFill>
                <a:latin typeface="Times New Roman" pitchFamily="18" charset="0"/>
                <a:cs typeface="Times New Roman" pitchFamily="18" charset="0"/>
              </a:rPr>
              <a:t>Recompression: </a:t>
            </a:r>
            <a:r>
              <a:rPr lang="en-US" dirty="0" smtClean="0">
                <a:latin typeface="Times New Roman" pitchFamily="18" charset="0"/>
                <a:cs typeface="Times New Roman" pitchFamily="18" charset="0"/>
              </a:rPr>
              <a:t>It is done by keeping the person in a recompression chamber. Then, he is brought back to atmospheric pressure by reducing the pressure slowly.</a:t>
            </a:r>
          </a:p>
          <a:p>
            <a:r>
              <a:rPr lang="en-US" dirty="0" smtClean="0">
                <a:latin typeface="Times New Roman" pitchFamily="18" charset="0"/>
                <a:cs typeface="Times New Roman" pitchFamily="18" charset="0"/>
              </a:rPr>
              <a:t>Hyperbaric oxygen therapy may be useful.</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KHMC\PHYSIOLOGY\recompression-chamber old.jpg"/>
          <p:cNvPicPr>
            <a:picLocks noGrp="1" noChangeAspect="1" noChangeArrowheads="1"/>
          </p:cNvPicPr>
          <p:nvPr>
            <p:ph idx="1"/>
          </p:nvPr>
        </p:nvPicPr>
        <p:blipFill>
          <a:blip r:embed="rId2" cstate="print"/>
          <a:srcRect/>
          <a:stretch>
            <a:fillRect/>
          </a:stretch>
        </p:blipFill>
        <p:spPr bwMode="auto">
          <a:xfrm>
            <a:off x="457200" y="1524000"/>
            <a:ext cx="8077200" cy="4953000"/>
          </a:xfrm>
          <a:prstGeom prst="rect">
            <a:avLst/>
          </a:prstGeom>
          <a:noFill/>
        </p:spPr>
      </p:pic>
      <p:sp>
        <p:nvSpPr>
          <p:cNvPr id="2" name="Title 1"/>
          <p:cNvSpPr>
            <a:spLocks noGrp="1"/>
          </p:cNvSpPr>
          <p:nvPr>
            <p:ph type="title"/>
          </p:nvPr>
        </p:nvSpPr>
        <p:spPr/>
        <p:txBody>
          <a:bodyPr>
            <a:normAutofit/>
          </a:bodyPr>
          <a:lstStyle/>
          <a:p>
            <a:r>
              <a:rPr lang="en-US" sz="3600" dirty="0" smtClean="0">
                <a:latin typeface="Bookman Old Style" pitchFamily="18" charset="0"/>
              </a:rPr>
              <a:t>Old</a:t>
            </a:r>
            <a:r>
              <a:rPr lang="en-US" sz="3600" dirty="0" smtClean="0"/>
              <a:t> Model </a:t>
            </a:r>
            <a:r>
              <a:rPr lang="en-US" sz="3600" dirty="0" smtClean="0">
                <a:latin typeface="Bookman Old Style" pitchFamily="18" charset="0"/>
                <a:cs typeface="Times New Roman" pitchFamily="18" charset="0"/>
              </a:rPr>
              <a:t>recompression chamber</a:t>
            </a:r>
            <a:r>
              <a:rPr lang="en-US" sz="3600" dirty="0" smtClean="0">
                <a:latin typeface="Bookman Old Style" pitchFamily="18" charset="0"/>
              </a:rPr>
              <a:t> </a:t>
            </a:r>
            <a:endParaRPr lang="en-US" sz="3600" dirty="0">
              <a:latin typeface="Bookman Old Styl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SKHMC\PHYSIOLOGY\decompression champer new.jpg"/>
          <p:cNvPicPr>
            <a:picLocks noGrp="1" noChangeAspect="1" noChangeArrowheads="1"/>
          </p:cNvPicPr>
          <p:nvPr>
            <p:ph idx="1"/>
          </p:nvPr>
        </p:nvPicPr>
        <p:blipFill>
          <a:blip r:embed="rId2" cstate="print"/>
          <a:stretch>
            <a:fillRect/>
          </a:stretch>
        </p:blipFill>
        <p:spPr bwMode="auto">
          <a:xfrm>
            <a:off x="457200" y="1634480"/>
            <a:ext cx="8229600" cy="4219277"/>
          </a:xfrm>
          <a:prstGeom prst="rect">
            <a:avLst/>
          </a:prstGeom>
          <a:noFill/>
        </p:spPr>
      </p:pic>
      <p:sp>
        <p:nvSpPr>
          <p:cNvPr id="2" name="Title 1"/>
          <p:cNvSpPr>
            <a:spLocks noGrp="1"/>
          </p:cNvSpPr>
          <p:nvPr>
            <p:ph type="title"/>
          </p:nvPr>
        </p:nvSpPr>
        <p:spPr/>
        <p:txBody>
          <a:bodyPr>
            <a:normAutofit fontScale="90000"/>
          </a:bodyPr>
          <a:lstStyle/>
          <a:p>
            <a:r>
              <a:rPr lang="en-US" dirty="0" smtClean="0"/>
              <a:t>New Model recompression Chamber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In deep sea and mines, the problem is due</a:t>
            </a:r>
          </a:p>
          <a:p>
            <a:pPr>
              <a:buNone/>
            </a:pPr>
            <a:r>
              <a:rPr lang="en-US" dirty="0" smtClean="0">
                <a:latin typeface="Times New Roman" pitchFamily="18" charset="0"/>
                <a:cs typeface="Times New Roman" pitchFamily="18" charset="0"/>
              </a:rPr>
              <a:t>to high barometric pressure. </a:t>
            </a:r>
          </a:p>
          <a:p>
            <a:pPr>
              <a:buNone/>
            </a:pPr>
            <a:r>
              <a:rPr lang="en-US" dirty="0" smtClean="0">
                <a:latin typeface="Times New Roman" pitchFamily="18" charset="0"/>
                <a:cs typeface="Times New Roman" pitchFamily="18" charset="0"/>
              </a:rPr>
              <a:t>       Compression effect on the body and internal</a:t>
            </a:r>
          </a:p>
          <a:p>
            <a:pPr>
              <a:buNone/>
            </a:pPr>
            <a:r>
              <a:rPr lang="en-US" dirty="0" smtClean="0">
                <a:latin typeface="Times New Roman" pitchFamily="18" charset="0"/>
                <a:cs typeface="Times New Roman" pitchFamily="18" charset="0"/>
              </a:rPr>
              <a:t>organs</a:t>
            </a:r>
          </a:p>
          <a:p>
            <a:pPr>
              <a:buNone/>
            </a:pPr>
            <a:r>
              <a:rPr lang="en-US" dirty="0" smtClean="0">
                <a:latin typeface="Times New Roman" pitchFamily="18" charset="0"/>
                <a:cs typeface="Times New Roman" pitchFamily="18" charset="0"/>
              </a:rPr>
              <a:t>       Decrease in volume of gases.</a:t>
            </a:r>
          </a:p>
          <a:p>
            <a:pPr>
              <a:buNone/>
            </a:pPr>
            <a:r>
              <a:rPr lang="en-US" dirty="0" smtClean="0">
                <a:latin typeface="Times New Roman" pitchFamily="18" charset="0"/>
                <a:cs typeface="Times New Roman" pitchFamily="18" charset="0"/>
              </a:rPr>
              <a:t>(Barometric pressure or Atmospheric pressure)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KHMC\PHYSIOLOGY\Scuba Diving.jpg"/>
          <p:cNvPicPr>
            <a:picLocks noGrp="1" noChangeAspect="1" noChangeArrowheads="1"/>
          </p:cNvPicPr>
          <p:nvPr>
            <p:ph idx="1"/>
          </p:nvPr>
        </p:nvPicPr>
        <p:blipFill>
          <a:blip r:embed="rId2" cstate="print"/>
          <a:srcRect/>
          <a:stretch>
            <a:fillRect/>
          </a:stretch>
        </p:blipFill>
        <p:spPr bwMode="auto">
          <a:xfrm>
            <a:off x="796162" y="1295400"/>
            <a:ext cx="7551676" cy="4830763"/>
          </a:xfrm>
          <a:prstGeom prst="rect">
            <a:avLst/>
          </a:prstGeom>
          <a:noFill/>
        </p:spPr>
      </p:pic>
      <p:sp>
        <p:nvSpPr>
          <p:cNvPr id="2" name="Title 1"/>
          <p:cNvSpPr>
            <a:spLocks noGrp="1"/>
          </p:cNvSpPr>
          <p:nvPr>
            <p:ph type="title"/>
          </p:nvPr>
        </p:nvSpPr>
        <p:spPr/>
        <p:txBody>
          <a:bodyPr/>
          <a:lstStyle/>
          <a:p>
            <a:r>
              <a:rPr lang="en-US" b="1" dirty="0" smtClean="0">
                <a:latin typeface="Bookman Old Style" pitchFamily="18" charset="0"/>
              </a:rPr>
              <a:t>SCUBA</a:t>
            </a:r>
            <a:endParaRPr lang="en-US" b="1" dirty="0">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10000"/>
          </a:bodyPr>
          <a:lstStyle/>
          <a:p>
            <a:pPr algn="ctr">
              <a:buNone/>
            </a:pPr>
            <a:r>
              <a:rPr lang="en-US" dirty="0" smtClean="0">
                <a:solidFill>
                  <a:srgbClr val="002060"/>
                </a:solidFill>
                <a:latin typeface="Times New Roman" pitchFamily="18" charset="0"/>
                <a:cs typeface="Times New Roman" pitchFamily="18" charset="0"/>
              </a:rPr>
              <a:t>SCUBA (Self Contained Underwater Breathing Apparatus)</a:t>
            </a:r>
          </a:p>
          <a:p>
            <a:pPr>
              <a:buNone/>
            </a:pPr>
            <a:r>
              <a:rPr lang="en-US" dirty="0" smtClean="0">
                <a:latin typeface="Times New Roman" pitchFamily="18" charset="0"/>
                <a:cs typeface="Times New Roman" pitchFamily="18" charset="0"/>
              </a:rPr>
              <a:t>	Used by the deep sea divers and the underwater tunnel</a:t>
            </a:r>
          </a:p>
          <a:p>
            <a:pPr>
              <a:buNone/>
            </a:pPr>
            <a:r>
              <a:rPr lang="en-US" dirty="0" smtClean="0">
                <a:latin typeface="Times New Roman" pitchFamily="18" charset="0"/>
                <a:cs typeface="Times New Roman" pitchFamily="18" charset="0"/>
              </a:rPr>
              <a:t>workers, to prevent the ill effects of increased barometric</a:t>
            </a:r>
          </a:p>
          <a:p>
            <a:pPr>
              <a:buNone/>
            </a:pPr>
            <a:r>
              <a:rPr lang="en-US" dirty="0" smtClean="0">
                <a:latin typeface="Times New Roman" pitchFamily="18" charset="0"/>
                <a:cs typeface="Times New Roman" pitchFamily="18" charset="0"/>
              </a:rPr>
              <a:t>pressure in deep sea or tunnels.</a:t>
            </a:r>
          </a:p>
          <a:p>
            <a:pPr>
              <a:buNone/>
            </a:pPr>
            <a:r>
              <a:rPr lang="en-US" dirty="0" smtClean="0">
                <a:latin typeface="Times New Roman" pitchFamily="18" charset="0"/>
                <a:cs typeface="Times New Roman" pitchFamily="18" charset="0"/>
              </a:rPr>
              <a:t>	This instrument can be easily carried and it contains air</a:t>
            </a:r>
          </a:p>
          <a:p>
            <a:pPr>
              <a:buNone/>
            </a:pPr>
            <a:r>
              <a:rPr lang="en-US" dirty="0" smtClean="0">
                <a:latin typeface="Times New Roman" pitchFamily="18" charset="0"/>
                <a:cs typeface="Times New Roman" pitchFamily="18" charset="0"/>
              </a:rPr>
              <a:t>cylinders, valve system and a mask. By using this </a:t>
            </a:r>
          </a:p>
          <a:p>
            <a:pPr>
              <a:buNone/>
            </a:pPr>
            <a:r>
              <a:rPr lang="en-US" dirty="0" smtClean="0">
                <a:latin typeface="Times New Roman" pitchFamily="18" charset="0"/>
                <a:cs typeface="Times New Roman" pitchFamily="18" charset="0"/>
              </a:rPr>
              <a:t>instrument, it is possible to breathe air or gas mixture</a:t>
            </a:r>
          </a:p>
          <a:p>
            <a:pPr>
              <a:buNone/>
            </a:pPr>
            <a:r>
              <a:rPr lang="en-US" dirty="0" smtClean="0">
                <a:latin typeface="Times New Roman" pitchFamily="18" charset="0"/>
                <a:cs typeface="Times New Roman" pitchFamily="18" charset="0"/>
              </a:rPr>
              <a:t>without high pressure. Also, because of the valve system,</a:t>
            </a:r>
          </a:p>
          <a:p>
            <a:pPr>
              <a:buNone/>
            </a:pPr>
            <a:r>
              <a:rPr lang="en-US" dirty="0" smtClean="0">
                <a:latin typeface="Times New Roman" pitchFamily="18" charset="0"/>
                <a:cs typeface="Times New Roman" pitchFamily="18" charset="0"/>
              </a:rPr>
              <a:t>only the amount of air necessary during inspiration enters</a:t>
            </a:r>
          </a:p>
          <a:p>
            <a:pPr>
              <a:buNone/>
            </a:pPr>
            <a:r>
              <a:rPr lang="en-US" dirty="0" smtClean="0">
                <a:latin typeface="Times New Roman" pitchFamily="18" charset="0"/>
                <a:cs typeface="Times New Roman" pitchFamily="18" charset="0"/>
              </a:rPr>
              <a:t>the mask and the expired air is expelled out of the mask.</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solidFill>
                  <a:srgbClr val="00B050"/>
                </a:solidFill>
                <a:latin typeface="Times New Roman" pitchFamily="18" charset="0"/>
                <a:cs typeface="Times New Roman" pitchFamily="18" charset="0"/>
              </a:rPr>
              <a:t>Disadvantage</a:t>
            </a:r>
          </a:p>
          <a:p>
            <a:pPr>
              <a:buNone/>
            </a:pPr>
            <a:r>
              <a:rPr lang="en-US" dirty="0" smtClean="0">
                <a:latin typeface="Times New Roman" pitchFamily="18" charset="0"/>
                <a:cs typeface="Times New Roman" pitchFamily="18" charset="0"/>
              </a:rPr>
              <a:t>		Person using this can remain in the sea or </a:t>
            </a:r>
          </a:p>
          <a:p>
            <a:pPr>
              <a:buNone/>
            </a:pPr>
            <a:r>
              <a:rPr lang="en-US" dirty="0" smtClean="0">
                <a:latin typeface="Times New Roman" pitchFamily="18" charset="0"/>
                <a:cs typeface="Times New Roman" pitchFamily="18" charset="0"/>
              </a:rPr>
              <a:t>tunnel only for a short period. Especially, beyond</a:t>
            </a:r>
          </a:p>
          <a:p>
            <a:pPr>
              <a:buNone/>
            </a:pPr>
            <a:r>
              <a:rPr lang="en-US" dirty="0" smtClean="0">
                <a:latin typeface="Times New Roman" pitchFamily="18" charset="0"/>
                <a:cs typeface="Times New Roman" pitchFamily="18" charset="0"/>
              </a:rPr>
              <a:t>the depth of 150 feet, the person can stay only </a:t>
            </a:r>
          </a:p>
          <a:p>
            <a:pPr>
              <a:buNone/>
            </a:pPr>
            <a:r>
              <a:rPr lang="en-US" dirty="0" smtClean="0">
                <a:latin typeface="Times New Roman" pitchFamily="18" charset="0"/>
                <a:cs typeface="Times New Roman" pitchFamily="18" charset="0"/>
              </a:rPr>
              <a:t>for few minutes.</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SKHMC\PHYSIOLOGY\Thank U.jpe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r>
              <a:rPr lang="en-US" dirty="0" smtClean="0">
                <a:solidFill>
                  <a:srgbClr val="002060"/>
                </a:solidFill>
                <a:latin typeface="Times New Roman" pitchFamily="18" charset="0"/>
                <a:cs typeface="Times New Roman" pitchFamily="18" charset="0"/>
              </a:rPr>
              <a:t>BAROMETRIC PRESSURE AT DIFFERENT DEPTHS</a:t>
            </a:r>
          </a:p>
          <a:p>
            <a:pPr>
              <a:buNone/>
            </a:pPr>
            <a:r>
              <a:rPr lang="en-US" dirty="0" smtClean="0">
                <a:latin typeface="Times New Roman" pitchFamily="18" charset="0"/>
                <a:cs typeface="Times New Roman" pitchFamily="18" charset="0"/>
              </a:rPr>
              <a:t>		At sea level, the barometric pressure is 760</a:t>
            </a:r>
          </a:p>
          <a:p>
            <a:pPr>
              <a:buNone/>
            </a:pPr>
            <a:r>
              <a:rPr lang="en-US" dirty="0" smtClean="0">
                <a:latin typeface="Times New Roman" pitchFamily="18" charset="0"/>
                <a:cs typeface="Times New Roman" pitchFamily="18" charset="0"/>
              </a:rPr>
              <a:t>Mm Hg, which is referred as 1 atmosphere  </a:t>
            </a:r>
          </a:p>
          <a:p>
            <a:pPr>
              <a:buNone/>
            </a:pPr>
            <a:r>
              <a:rPr lang="en-US" dirty="0" smtClean="0">
                <a:latin typeface="Times New Roman" pitchFamily="18" charset="0"/>
                <a:cs typeface="Times New Roman" pitchFamily="18" charset="0"/>
              </a:rPr>
              <a:t>pressure.</a:t>
            </a:r>
          </a:p>
          <a:p>
            <a:pPr>
              <a:buNone/>
            </a:pPr>
            <a:r>
              <a:rPr lang="en-US" dirty="0" smtClean="0">
                <a:latin typeface="Times New Roman" pitchFamily="18" charset="0"/>
                <a:cs typeface="Times New Roman" pitchFamily="18" charset="0"/>
              </a:rPr>
              <a:t>	At the depth of every 33 feet (about 10 m), the</a:t>
            </a:r>
          </a:p>
          <a:p>
            <a:pPr>
              <a:buNone/>
            </a:pPr>
            <a:r>
              <a:rPr lang="en-US" dirty="0" smtClean="0">
                <a:latin typeface="Times New Roman" pitchFamily="18" charset="0"/>
                <a:cs typeface="Times New Roman" pitchFamily="18" charset="0"/>
              </a:rPr>
              <a:t>pressure increases by 1 atmosphere. </a:t>
            </a:r>
          </a:p>
          <a:p>
            <a:pPr>
              <a:buNone/>
            </a:pPr>
            <a:r>
              <a:rPr lang="en-US" dirty="0" smtClean="0">
                <a:latin typeface="Times New Roman" pitchFamily="18" charset="0"/>
                <a:cs typeface="Times New Roman" pitchFamily="18" charset="0"/>
              </a:rPr>
              <a:t>	Thus, at the depth of 33 feet, the pressure is 2</a:t>
            </a:r>
          </a:p>
          <a:p>
            <a:pPr>
              <a:buNone/>
            </a:pPr>
            <a:r>
              <a:rPr lang="en-US" dirty="0" smtClean="0">
                <a:latin typeface="Times New Roman" pitchFamily="18" charset="0"/>
                <a:cs typeface="Times New Roman" pitchFamily="18" charset="0"/>
              </a:rPr>
              <a:t>atmospheres. It is due to the air above water and</a:t>
            </a:r>
          </a:p>
          <a:p>
            <a:pPr>
              <a:buNone/>
            </a:pPr>
            <a:r>
              <a:rPr lang="en-US" dirty="0" smtClean="0">
                <a:latin typeface="Times New Roman" pitchFamily="18" charset="0"/>
                <a:cs typeface="Times New Roman" pitchFamily="18" charset="0"/>
              </a:rPr>
              <a:t>the weight of water itself.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latin typeface="Times New Roman" pitchFamily="18" charset="0"/>
                <a:cs typeface="Times New Roman" pitchFamily="18" charset="0"/>
              </a:rPr>
              <a:t>		At the depth of 10 </a:t>
            </a:r>
            <a:r>
              <a:rPr lang="en-US" dirty="0" err="1" smtClean="0">
                <a:latin typeface="Times New Roman" pitchFamily="18" charset="0"/>
                <a:cs typeface="Times New Roman" pitchFamily="18" charset="0"/>
              </a:rPr>
              <a:t>mt</a:t>
            </a:r>
            <a:r>
              <a:rPr lang="en-US" dirty="0" smtClean="0">
                <a:latin typeface="Times New Roman" pitchFamily="18" charset="0"/>
                <a:cs typeface="Times New Roman" pitchFamily="18" charset="0"/>
              </a:rPr>
              <a:t> below the sea the </a:t>
            </a:r>
          </a:p>
          <a:p>
            <a:pPr>
              <a:buNone/>
            </a:pPr>
            <a:r>
              <a:rPr lang="en-US" dirty="0" smtClean="0">
                <a:latin typeface="Times New Roman" pitchFamily="18" charset="0"/>
                <a:cs typeface="Times New Roman" pitchFamily="18" charset="0"/>
              </a:rPr>
              <a:t>volume of air in lungs will be half at sea level. </a:t>
            </a:r>
          </a:p>
          <a:p>
            <a:pPr>
              <a:buNone/>
            </a:pPr>
            <a:r>
              <a:rPr lang="en-US" dirty="0" smtClean="0">
                <a:latin typeface="Times New Roman" pitchFamily="18" charset="0"/>
                <a:cs typeface="Times New Roman" pitchFamily="18" charset="0"/>
              </a:rPr>
              <a:t>		So the respiratory gases will be at high </a:t>
            </a:r>
          </a:p>
          <a:p>
            <a:pPr>
              <a:buNone/>
            </a:pPr>
            <a:r>
              <a:rPr lang="en-US" dirty="0" smtClean="0">
                <a:latin typeface="Times New Roman" pitchFamily="18" charset="0"/>
                <a:cs typeface="Times New Roman" pitchFamily="18" charset="0"/>
              </a:rPr>
              <a:t>pressure in lungs, blood and in the tissues with</a:t>
            </a:r>
          </a:p>
          <a:p>
            <a:pPr>
              <a:buNone/>
            </a:pPr>
            <a:r>
              <a:rPr lang="en-US" dirty="0" smtClean="0">
                <a:latin typeface="Times New Roman" pitchFamily="18" charset="0"/>
                <a:cs typeface="Times New Roman" pitchFamily="18" charset="0"/>
              </a:rPr>
              <a:t>severe side effects.</a:t>
            </a:r>
          </a:p>
          <a:p>
            <a:pPr>
              <a:buNone/>
            </a:pPr>
            <a:r>
              <a:rPr lang="en-US" dirty="0" smtClean="0">
                <a:latin typeface="Times New Roman" pitchFamily="18" charset="0"/>
                <a:cs typeface="Times New Roman" pitchFamily="18" charset="0"/>
              </a:rPr>
              <a:t>        In respiration </a:t>
            </a:r>
            <a:r>
              <a:rPr lang="en-US" dirty="0" smtClean="0"/>
              <a:t>N</a:t>
            </a:r>
            <a:r>
              <a:rPr lang="en-US" baseline="-25000" dirty="0" smtClean="0"/>
              <a:t>2</a:t>
            </a:r>
            <a:r>
              <a:rPr lang="en-US" dirty="0" smtClean="0"/>
              <a:t> O</a:t>
            </a:r>
            <a:r>
              <a:rPr lang="en-US" baseline="-25000" dirty="0" smtClean="0"/>
              <a:t>2</a:t>
            </a:r>
            <a:r>
              <a:rPr lang="en-US" dirty="0" smtClean="0"/>
              <a:t> CO</a:t>
            </a:r>
            <a:r>
              <a:rPr lang="en-US" baseline="-25000" dirty="0" smtClean="0"/>
              <a:t>2 </a:t>
            </a:r>
            <a:r>
              <a:rPr lang="en-US" dirty="0" smtClean="0">
                <a:latin typeface="Times New Roman" pitchFamily="18" charset="0"/>
                <a:cs typeface="Times New Roman" pitchFamily="18" charset="0"/>
              </a:rPr>
              <a:t>are used by under </a:t>
            </a:r>
          </a:p>
          <a:p>
            <a:pPr>
              <a:buNone/>
            </a:pPr>
            <a:r>
              <a:rPr lang="en-US" dirty="0" smtClean="0">
                <a:latin typeface="Times New Roman" pitchFamily="18" charset="0"/>
                <a:cs typeface="Times New Roman" pitchFamily="18" charset="0"/>
              </a:rPr>
              <a:t>Water divers.  </a:t>
            </a:r>
            <a:endParaRPr lang="en-US" dirty="0" smtClean="0"/>
          </a:p>
          <a:p>
            <a:pPr>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533400"/>
          <a:ext cx="8229600" cy="5430520"/>
        </p:xfrm>
        <a:graphic>
          <a:graphicData uri="http://schemas.openxmlformats.org/drawingml/2006/table">
            <a:tbl>
              <a:tblPr firstRow="1" bandRow="1">
                <a:tableStyleId>{5C22544A-7EE6-4342-B048-85BDC9FD1C3A}</a:tableStyleId>
              </a:tblPr>
              <a:tblGrid>
                <a:gridCol w="1676400"/>
                <a:gridCol w="2286000"/>
                <a:gridCol w="4267200"/>
              </a:tblGrid>
              <a:tr h="370840">
                <a:tc>
                  <a:txBody>
                    <a:bodyPr/>
                    <a:lstStyle/>
                    <a:p>
                      <a:pPr algn="ctr"/>
                      <a:r>
                        <a:rPr lang="en-US" sz="1800" b="1" kern="1200" baseline="0" dirty="0" smtClean="0">
                          <a:solidFill>
                            <a:schemeClr val="lt1"/>
                          </a:solidFill>
                          <a:latin typeface="+mn-lt"/>
                          <a:ea typeface="+mn-ea"/>
                          <a:cs typeface="+mn-cs"/>
                        </a:rPr>
                        <a:t>Depth</a:t>
                      </a:r>
                    </a:p>
                    <a:p>
                      <a:pPr algn="ctr"/>
                      <a:r>
                        <a:rPr lang="en-US" sz="1800" b="1" kern="1200" baseline="0" dirty="0" smtClean="0">
                          <a:solidFill>
                            <a:schemeClr val="lt1"/>
                          </a:solidFill>
                          <a:latin typeface="+mn-lt"/>
                          <a:ea typeface="+mn-ea"/>
                          <a:cs typeface="+mn-cs"/>
                        </a:rPr>
                        <a:t>(feet)</a:t>
                      </a:r>
                    </a:p>
                  </a:txBody>
                  <a:tcPr/>
                </a:tc>
                <a:tc>
                  <a:txBody>
                    <a:bodyPr/>
                    <a:lstStyle/>
                    <a:p>
                      <a:pPr algn="ctr"/>
                      <a:r>
                        <a:rPr lang="en-US" sz="1800" b="1" kern="1200" baseline="0" dirty="0" smtClean="0">
                          <a:solidFill>
                            <a:schemeClr val="lt1"/>
                          </a:solidFill>
                          <a:latin typeface="+mn-lt"/>
                          <a:ea typeface="+mn-ea"/>
                          <a:cs typeface="+mn-cs"/>
                        </a:rPr>
                        <a:t>Atmospheric pressure</a:t>
                      </a:r>
                    </a:p>
                    <a:p>
                      <a:pPr algn="ctr"/>
                      <a:r>
                        <a:rPr lang="en-US" sz="1800" b="1" kern="1200" baseline="0" dirty="0" smtClean="0">
                          <a:solidFill>
                            <a:schemeClr val="lt1"/>
                          </a:solidFill>
                          <a:latin typeface="+mn-lt"/>
                          <a:ea typeface="+mn-ea"/>
                          <a:cs typeface="+mn-cs"/>
                        </a:rPr>
                        <a:t>(mm Hg)</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Effects on the subject</a:t>
                      </a:r>
                      <a:endParaRPr lang="en-US" dirty="0" smtClean="0"/>
                    </a:p>
                    <a:p>
                      <a:pPr algn="ctr"/>
                      <a:endParaRPr lang="en-US" dirty="0"/>
                    </a:p>
                  </a:txBody>
                  <a:tcPr/>
                </a:tc>
              </a:tr>
              <a:tr h="370840">
                <a:tc>
                  <a:txBody>
                    <a:bodyPr/>
                    <a:lstStyle/>
                    <a:p>
                      <a:pPr algn="ctr"/>
                      <a:r>
                        <a:rPr lang="en-US" sz="1800" kern="1200" baseline="0" dirty="0" smtClean="0">
                          <a:solidFill>
                            <a:schemeClr val="dk1"/>
                          </a:solidFill>
                          <a:latin typeface="+mn-lt"/>
                          <a:ea typeface="+mn-ea"/>
                          <a:cs typeface="+mn-cs"/>
                        </a:rPr>
                        <a:t>Sea level 1 –</a:t>
                      </a:r>
                    </a:p>
                  </a:txBody>
                  <a:tcPr/>
                </a:tc>
                <a:tc>
                  <a:txBody>
                    <a:bodyPr/>
                    <a:lstStyle/>
                    <a:p>
                      <a:pPr algn="ctr"/>
                      <a:r>
                        <a:rPr lang="en-US" dirty="0" smtClean="0"/>
                        <a:t>1</a:t>
                      </a:r>
                      <a:endParaRPr lang="en-US" dirty="0"/>
                    </a:p>
                  </a:txBody>
                  <a:tcPr/>
                </a:tc>
                <a:tc>
                  <a:txBody>
                    <a:bodyPr/>
                    <a:lstStyle/>
                    <a:p>
                      <a:r>
                        <a:rPr lang="en-US" dirty="0" smtClean="0"/>
                        <a:t>-</a:t>
                      </a:r>
                      <a:endParaRPr lang="en-US" dirty="0"/>
                    </a:p>
                  </a:txBody>
                  <a:tcPr/>
                </a:tc>
              </a:tr>
              <a:tr h="370840">
                <a:tc>
                  <a:txBody>
                    <a:bodyPr/>
                    <a:lstStyle/>
                    <a:p>
                      <a:pPr algn="ctr"/>
                      <a:r>
                        <a:rPr lang="en-US" dirty="0" smtClean="0"/>
                        <a:t>33</a:t>
                      </a:r>
                      <a:endParaRPr lang="en-US" dirty="0"/>
                    </a:p>
                  </a:txBody>
                  <a:tcPr/>
                </a:tc>
                <a:tc>
                  <a:txBody>
                    <a:bodyPr/>
                    <a:lstStyle/>
                    <a:p>
                      <a:pPr algn="ctr"/>
                      <a:r>
                        <a:rPr lang="en-US" dirty="0" smtClean="0"/>
                        <a:t>2</a:t>
                      </a:r>
                      <a:endParaRPr lang="en-US" dirty="0"/>
                    </a:p>
                  </a:txBody>
                  <a:tcPr/>
                </a:tc>
                <a:tc>
                  <a:txBody>
                    <a:bodyPr/>
                    <a:lstStyle/>
                    <a:p>
                      <a:r>
                        <a:rPr lang="en-US" dirty="0" smtClean="0"/>
                        <a:t>-</a:t>
                      </a:r>
                      <a:endParaRPr lang="en-US" dirty="0"/>
                    </a:p>
                  </a:txBody>
                  <a:tcPr/>
                </a:tc>
              </a:tr>
              <a:tr h="370840">
                <a:tc>
                  <a:txBody>
                    <a:bodyPr/>
                    <a:lstStyle/>
                    <a:p>
                      <a:pPr algn="ctr"/>
                      <a:r>
                        <a:rPr lang="en-US" dirty="0" smtClean="0"/>
                        <a:t>66</a:t>
                      </a:r>
                      <a:endParaRPr lang="en-US" dirty="0"/>
                    </a:p>
                  </a:txBody>
                  <a:tcPr/>
                </a:tc>
                <a:tc>
                  <a:txBody>
                    <a:bodyPr/>
                    <a:lstStyle/>
                    <a:p>
                      <a:pPr algn="ctr"/>
                      <a:r>
                        <a:rPr lang="en-US" dirty="0" smtClean="0"/>
                        <a:t>3</a:t>
                      </a:r>
                      <a:endParaRPr lang="en-US" dirty="0"/>
                    </a:p>
                  </a:txBody>
                  <a:tcPr/>
                </a:tc>
                <a:tc>
                  <a:txBody>
                    <a:bodyPr/>
                    <a:lstStyle/>
                    <a:p>
                      <a:r>
                        <a:rPr lang="en-US" dirty="0" smtClean="0"/>
                        <a:t>-</a:t>
                      </a:r>
                      <a:endParaRPr lang="en-US" dirty="0"/>
                    </a:p>
                  </a:txBody>
                  <a:tcPr/>
                </a:tc>
              </a:tr>
              <a:tr h="370840">
                <a:tc>
                  <a:txBody>
                    <a:bodyPr/>
                    <a:lstStyle/>
                    <a:p>
                      <a:pPr algn="ctr"/>
                      <a:r>
                        <a:rPr lang="en-US" dirty="0" smtClean="0"/>
                        <a:t>100</a:t>
                      </a:r>
                      <a:endParaRPr lang="en-US" dirty="0"/>
                    </a:p>
                  </a:txBody>
                  <a:tcPr/>
                </a:tc>
                <a:tc>
                  <a:txBody>
                    <a:bodyPr/>
                    <a:lstStyle/>
                    <a:p>
                      <a:pPr algn="ctr"/>
                      <a:r>
                        <a:rPr lang="en-US" dirty="0" smtClean="0"/>
                        <a:t>4</a:t>
                      </a:r>
                      <a:endParaRPr lang="en-US" dirty="0"/>
                    </a:p>
                  </a:txBody>
                  <a:tcPr/>
                </a:tc>
                <a:tc>
                  <a:txBody>
                    <a:bodyPr/>
                    <a:lstStyle/>
                    <a:p>
                      <a:r>
                        <a:rPr lang="en-US" sz="1800" kern="1200" baseline="0" dirty="0" smtClean="0">
                          <a:solidFill>
                            <a:schemeClr val="dk1"/>
                          </a:solidFill>
                          <a:latin typeface="+mn-lt"/>
                          <a:ea typeface="+mn-ea"/>
                          <a:cs typeface="+mn-cs"/>
                        </a:rPr>
                        <a:t>Symptoms of nitrogen narcosis appear</a:t>
                      </a:r>
                      <a:endParaRPr lang="en-US" dirty="0"/>
                    </a:p>
                  </a:txBody>
                  <a:tcPr/>
                </a:tc>
              </a:tr>
              <a:tr h="370840">
                <a:tc>
                  <a:txBody>
                    <a:bodyPr/>
                    <a:lstStyle/>
                    <a:p>
                      <a:pPr algn="ctr"/>
                      <a:r>
                        <a:rPr lang="en-US" dirty="0" smtClean="0"/>
                        <a:t>133</a:t>
                      </a:r>
                      <a:endParaRPr lang="en-US" dirty="0"/>
                    </a:p>
                  </a:txBody>
                  <a:tcPr/>
                </a:tc>
                <a:tc>
                  <a:txBody>
                    <a:bodyPr/>
                    <a:lstStyle/>
                    <a:p>
                      <a:pPr algn="ctr"/>
                      <a:r>
                        <a:rPr lang="en-US" dirty="0" smtClean="0"/>
                        <a:t>5</a:t>
                      </a:r>
                      <a:endParaRPr lang="en-US" dirty="0"/>
                    </a:p>
                  </a:txBody>
                  <a:tcPr/>
                </a:tc>
                <a:tc>
                  <a:txBody>
                    <a:bodyPr/>
                    <a:lstStyle/>
                    <a:p>
                      <a:r>
                        <a:rPr lang="en-US" sz="1800" kern="1200" baseline="0" dirty="0" smtClean="0">
                          <a:solidFill>
                            <a:schemeClr val="dk1"/>
                          </a:solidFill>
                          <a:latin typeface="+mn-lt"/>
                          <a:ea typeface="+mn-ea"/>
                          <a:cs typeface="+mn-cs"/>
                        </a:rPr>
                        <a:t>5 Lack of concentration</a:t>
                      </a:r>
                    </a:p>
                    <a:p>
                      <a:r>
                        <a:rPr lang="en-US" sz="1800" kern="1200" baseline="0" dirty="0" smtClean="0">
                          <a:solidFill>
                            <a:schemeClr val="dk1"/>
                          </a:solidFill>
                          <a:latin typeface="+mn-lt"/>
                          <a:ea typeface="+mn-ea"/>
                          <a:cs typeface="+mn-cs"/>
                        </a:rPr>
                        <a:t>Becomes jovial and careless</a:t>
                      </a:r>
                    </a:p>
                  </a:txBody>
                  <a:tcPr/>
                </a:tc>
              </a:tr>
              <a:tr h="370840">
                <a:tc>
                  <a:txBody>
                    <a:bodyPr/>
                    <a:lstStyle/>
                    <a:p>
                      <a:pPr algn="ctr"/>
                      <a:r>
                        <a:rPr lang="en-US" dirty="0" smtClean="0"/>
                        <a:t>166</a:t>
                      </a:r>
                      <a:endParaRPr lang="en-US" dirty="0"/>
                    </a:p>
                  </a:txBody>
                  <a:tcPr/>
                </a:tc>
                <a:tc>
                  <a:txBody>
                    <a:bodyPr/>
                    <a:lstStyle/>
                    <a:p>
                      <a:pPr algn="ctr"/>
                      <a:r>
                        <a:rPr lang="en-US" dirty="0" smtClean="0"/>
                        <a:t>6</a:t>
                      </a:r>
                      <a:endParaRPr lang="en-US" dirty="0"/>
                    </a:p>
                  </a:txBody>
                  <a:tcPr/>
                </a:tc>
                <a:tc>
                  <a:txBody>
                    <a:bodyPr/>
                    <a:lstStyle/>
                    <a:p>
                      <a:r>
                        <a:rPr lang="en-US" sz="1800" kern="1200" baseline="0" dirty="0" smtClean="0">
                          <a:solidFill>
                            <a:schemeClr val="dk1"/>
                          </a:solidFill>
                          <a:latin typeface="+mn-lt"/>
                          <a:ea typeface="+mn-ea"/>
                          <a:cs typeface="+mn-cs"/>
                        </a:rPr>
                        <a:t>Starts feeling drowsy</a:t>
                      </a:r>
                      <a:endParaRPr lang="en-US" dirty="0"/>
                    </a:p>
                  </a:txBody>
                  <a:tcPr/>
                </a:tc>
              </a:tr>
              <a:tr h="370840">
                <a:tc>
                  <a:txBody>
                    <a:bodyPr/>
                    <a:lstStyle/>
                    <a:p>
                      <a:pPr algn="ctr"/>
                      <a:r>
                        <a:rPr lang="en-US" dirty="0" smtClean="0"/>
                        <a:t>200</a:t>
                      </a:r>
                      <a:endParaRPr lang="en-US" dirty="0"/>
                    </a:p>
                  </a:txBody>
                  <a:tcPr/>
                </a:tc>
                <a:tc>
                  <a:txBody>
                    <a:bodyPr/>
                    <a:lstStyle/>
                    <a:p>
                      <a:pPr algn="ctr"/>
                      <a:r>
                        <a:rPr lang="en-US" dirty="0" smtClean="0"/>
                        <a:t>7</a:t>
                      </a:r>
                      <a:endParaRPr lang="en-US" dirty="0"/>
                    </a:p>
                  </a:txBody>
                  <a:tcPr/>
                </a:tc>
                <a:tc>
                  <a:txBody>
                    <a:bodyPr/>
                    <a:lstStyle/>
                    <a:p>
                      <a:r>
                        <a:rPr lang="en-US" sz="1800" kern="1200" baseline="0" dirty="0" smtClean="0">
                          <a:solidFill>
                            <a:schemeClr val="dk1"/>
                          </a:solidFill>
                          <a:latin typeface="+mn-lt"/>
                          <a:ea typeface="+mn-ea"/>
                          <a:cs typeface="+mn-cs"/>
                        </a:rPr>
                        <a:t>7 Feels fatigued, weak and careless</a:t>
                      </a:r>
                      <a:endParaRPr lang="en-US" dirty="0"/>
                    </a:p>
                  </a:txBody>
                  <a:tcPr/>
                </a:tc>
              </a:tr>
              <a:tr h="370840">
                <a:tc>
                  <a:txBody>
                    <a:bodyPr/>
                    <a:lstStyle/>
                    <a:p>
                      <a:pPr algn="ctr"/>
                      <a:r>
                        <a:rPr lang="en-US" dirty="0" smtClean="0"/>
                        <a:t>233</a:t>
                      </a:r>
                      <a:endParaRPr lang="en-US" dirty="0"/>
                    </a:p>
                  </a:txBody>
                  <a:tcPr/>
                </a:tc>
                <a:tc>
                  <a:txBody>
                    <a:bodyPr/>
                    <a:lstStyle/>
                    <a:p>
                      <a:pPr algn="ctr"/>
                      <a:r>
                        <a:rPr lang="en-US" dirty="0" smtClean="0"/>
                        <a:t>8</a:t>
                      </a:r>
                      <a:endParaRPr lang="en-US" dirty="0"/>
                    </a:p>
                  </a:txBody>
                  <a:tcPr/>
                </a:tc>
                <a:tc>
                  <a:txBody>
                    <a:bodyPr/>
                    <a:lstStyle/>
                    <a:p>
                      <a:r>
                        <a:rPr lang="en-US" sz="1800" kern="1200" baseline="0" dirty="0" smtClean="0">
                          <a:solidFill>
                            <a:schemeClr val="dk1"/>
                          </a:solidFill>
                          <a:latin typeface="+mn-lt"/>
                          <a:ea typeface="+mn-ea"/>
                          <a:cs typeface="+mn-cs"/>
                        </a:rPr>
                        <a:t>8 Looses power of judgment</a:t>
                      </a:r>
                    </a:p>
                    <a:p>
                      <a:r>
                        <a:rPr lang="en-US" sz="1800" kern="1200" baseline="0" dirty="0" smtClean="0">
                          <a:solidFill>
                            <a:schemeClr val="dk1"/>
                          </a:solidFill>
                          <a:latin typeface="+mn-lt"/>
                          <a:ea typeface="+mn-ea"/>
                          <a:cs typeface="+mn-cs"/>
                        </a:rPr>
                        <a:t>Unable to do skilled work</a:t>
                      </a:r>
                    </a:p>
                  </a:txBody>
                  <a:tcPr/>
                </a:tc>
              </a:tr>
              <a:tr h="370840">
                <a:tc>
                  <a:txBody>
                    <a:bodyPr/>
                    <a:lstStyle/>
                    <a:p>
                      <a:pPr algn="ctr"/>
                      <a:r>
                        <a:rPr lang="en-US" dirty="0" smtClean="0"/>
                        <a:t>266</a:t>
                      </a:r>
                      <a:endParaRPr lang="en-US" dirty="0"/>
                    </a:p>
                  </a:txBody>
                  <a:tcPr/>
                </a:tc>
                <a:tc>
                  <a:txBody>
                    <a:bodyPr/>
                    <a:lstStyle/>
                    <a:p>
                      <a:pPr algn="ctr"/>
                      <a:r>
                        <a:rPr lang="en-US" dirty="0" smtClean="0"/>
                        <a:t>9</a:t>
                      </a:r>
                      <a:endParaRPr lang="en-US" dirty="0"/>
                    </a:p>
                  </a:txBody>
                  <a:tcPr/>
                </a:tc>
                <a:tc>
                  <a:txBody>
                    <a:bodyPr/>
                    <a:lstStyle/>
                    <a:p>
                      <a:r>
                        <a:rPr lang="en-US" sz="1800" kern="1200" baseline="0" dirty="0" smtClean="0">
                          <a:solidFill>
                            <a:schemeClr val="dk1"/>
                          </a:solidFill>
                          <a:latin typeface="+mn-lt"/>
                          <a:ea typeface="+mn-ea"/>
                          <a:cs typeface="+mn-cs"/>
                        </a:rPr>
                        <a:t>Becomes unconscious</a:t>
                      </a:r>
                      <a:endParaRPr lang="en-US" dirty="0"/>
                    </a:p>
                  </a:txBody>
                  <a:tcPr/>
                </a:tc>
              </a:tr>
              <a:tr h="370840">
                <a:tc gridSpan="3">
                  <a:txBody>
                    <a:bodyPr/>
                    <a:lstStyle/>
                    <a:p>
                      <a:pPr algn="ctr"/>
                      <a:r>
                        <a:rPr lang="en-US" dirty="0" smtClean="0"/>
                        <a:t>Barometric Pressure: 1 atmospheric pressure = 760 mm of</a:t>
                      </a:r>
                      <a:r>
                        <a:rPr lang="en-US" baseline="0" dirty="0" smtClean="0"/>
                        <a:t> hg</a:t>
                      </a:r>
                      <a:endParaRPr lang="en-US" dirty="0"/>
                    </a:p>
                  </a:txBody>
                  <a:tcPr/>
                </a:tc>
                <a:tc hMerge="1">
                  <a:txBody>
                    <a:bodyPr/>
                    <a:lstStyle/>
                    <a:p>
                      <a:pPr algn="ctr"/>
                      <a:endParaRPr lang="en-US" dirty="0"/>
                    </a:p>
                  </a:txBody>
                  <a:tcPr/>
                </a:tc>
                <a:tc hMerge="1">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ctr">
              <a:buNone/>
            </a:pPr>
            <a:r>
              <a:rPr lang="en-US" dirty="0" smtClean="0">
                <a:solidFill>
                  <a:srgbClr val="002060"/>
                </a:solidFill>
                <a:latin typeface="Times New Roman" pitchFamily="18" charset="0"/>
                <a:cs typeface="Times New Roman" pitchFamily="18" charset="0"/>
              </a:rPr>
              <a:t>EFFECT OF HIGH BAROMETRIC PRESSURE</a:t>
            </a:r>
          </a:p>
          <a:p>
            <a:pPr algn="just">
              <a:buNone/>
            </a:pPr>
            <a:r>
              <a:rPr lang="en-US" dirty="0" smtClean="0">
                <a:solidFill>
                  <a:srgbClr val="00B050"/>
                </a:solidFill>
                <a:latin typeface="Times New Roman" pitchFamily="18" charset="0"/>
                <a:cs typeface="Times New Roman" pitchFamily="18" charset="0"/>
              </a:rPr>
              <a:t>Nitrogen Narcosis</a:t>
            </a:r>
          </a:p>
          <a:p>
            <a:pPr algn="just">
              <a:buNone/>
            </a:pPr>
            <a:r>
              <a:rPr lang="en-US" dirty="0" smtClean="0">
                <a:latin typeface="Times New Roman" pitchFamily="18" charset="0"/>
                <a:cs typeface="Times New Roman" pitchFamily="18" charset="0"/>
              </a:rPr>
              <a:t>	 It is common in deep sea divers and under</a:t>
            </a:r>
          </a:p>
          <a:p>
            <a:pPr algn="just">
              <a:buNone/>
            </a:pPr>
            <a:r>
              <a:rPr lang="en-US" dirty="0" smtClean="0">
                <a:latin typeface="Times New Roman" pitchFamily="18" charset="0"/>
                <a:cs typeface="Times New Roman" pitchFamily="18" charset="0"/>
              </a:rPr>
              <a:t> water tunnel workers, because who breathe air</a:t>
            </a:r>
          </a:p>
          <a:p>
            <a:pPr algn="just">
              <a:buNone/>
            </a:pPr>
            <a:r>
              <a:rPr lang="en-US" dirty="0" smtClean="0">
                <a:latin typeface="Times New Roman" pitchFamily="18" charset="0"/>
                <a:cs typeface="Times New Roman" pitchFamily="18" charset="0"/>
              </a:rPr>
              <a:t>under high pressure.      </a:t>
            </a:r>
          </a:p>
          <a:p>
            <a:pPr algn="just">
              <a:buNone/>
            </a:pPr>
            <a:r>
              <a:rPr lang="en-US" dirty="0" smtClean="0">
                <a:latin typeface="Times New Roman" pitchFamily="18" charset="0"/>
                <a:cs typeface="Times New Roman" pitchFamily="18" charset="0"/>
              </a:rPr>
              <a:t> 	If nitrogen is breathed at high pressure for</a:t>
            </a:r>
          </a:p>
          <a:p>
            <a:pPr algn="just">
              <a:buNone/>
            </a:pPr>
            <a:r>
              <a:rPr lang="en-US" dirty="0" smtClean="0">
                <a:latin typeface="Times New Roman" pitchFamily="18" charset="0"/>
                <a:cs typeface="Times New Roman" pitchFamily="18" charset="0"/>
              </a:rPr>
              <a:t>some hours leads to nitrogen narcosis.</a:t>
            </a:r>
          </a:p>
          <a:p>
            <a:pPr algn="just">
              <a:buNone/>
            </a:pPr>
            <a:r>
              <a:rPr lang="en-US" dirty="0" smtClean="0">
                <a:latin typeface="Times New Roman" pitchFamily="18" charset="0"/>
                <a:cs typeface="Times New Roman" pitchFamily="18" charset="0"/>
              </a:rPr>
              <a:t>    Severity increases as depth increases(Pressure</a:t>
            </a:r>
          </a:p>
          <a:p>
            <a:pPr algn="just">
              <a:buNone/>
            </a:pPr>
            <a:r>
              <a:rPr lang="en-US" dirty="0" smtClean="0">
                <a:latin typeface="Times New Roman" pitchFamily="18" charset="0"/>
                <a:cs typeface="Times New Roman" pitchFamily="18" charset="0"/>
              </a:rPr>
              <a:t> of the gas increase).</a:t>
            </a:r>
          </a:p>
          <a:p>
            <a:pPr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dirty="0" smtClean="0">
                <a:latin typeface="Times New Roman" pitchFamily="18" charset="0"/>
                <a:cs typeface="Times New Roman" pitchFamily="18" charset="0"/>
              </a:rPr>
              <a:t>		Eighty percent of the atmospheric air is</a:t>
            </a:r>
          </a:p>
          <a:p>
            <a:pPr>
              <a:buNone/>
            </a:pPr>
            <a:r>
              <a:rPr lang="en-US" dirty="0" smtClean="0">
                <a:latin typeface="Times New Roman" pitchFamily="18" charset="0"/>
                <a:cs typeface="Times New Roman" pitchFamily="18" charset="0"/>
              </a:rPr>
              <a:t> nitrogen. Being an inert gas, it does not produce </a:t>
            </a:r>
          </a:p>
          <a:p>
            <a:pPr>
              <a:buNone/>
            </a:pPr>
            <a:r>
              <a:rPr lang="en-US" dirty="0" smtClean="0">
                <a:latin typeface="Times New Roman" pitchFamily="18" charset="0"/>
                <a:cs typeface="Times New Roman" pitchFamily="18" charset="0"/>
              </a:rPr>
              <a:t>any known effect on the functions of the body at</a:t>
            </a:r>
          </a:p>
          <a:p>
            <a:pPr>
              <a:buNone/>
            </a:pPr>
            <a:r>
              <a:rPr lang="en-US" dirty="0" smtClean="0">
                <a:latin typeface="Times New Roman" pitchFamily="18" charset="0"/>
                <a:cs typeface="Times New Roman" pitchFamily="18" charset="0"/>
              </a:rPr>
              <a:t>normal atmospheric pressure (sea level).</a:t>
            </a:r>
          </a:p>
          <a:p>
            <a:pPr>
              <a:buNone/>
            </a:pPr>
            <a:r>
              <a:rPr lang="en-US" dirty="0" smtClean="0">
                <a:latin typeface="Times New Roman" pitchFamily="18" charset="0"/>
                <a:cs typeface="Times New Roman" pitchFamily="18" charset="0"/>
              </a:rPr>
              <a:t>	When a person breathes pressurized air as in </a:t>
            </a:r>
          </a:p>
          <a:p>
            <a:pPr>
              <a:buNone/>
            </a:pPr>
            <a:r>
              <a:rPr lang="en-US" dirty="0" smtClean="0">
                <a:latin typeface="Times New Roman" pitchFamily="18" charset="0"/>
                <a:cs typeface="Times New Roman" pitchFamily="18" charset="0"/>
              </a:rPr>
              <a:t>deep sea, the narcotic effect of nitrogen appears.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b="1" dirty="0" smtClean="0">
                <a:latin typeface="Times New Roman" pitchFamily="18" charset="0"/>
                <a:cs typeface="Times New Roman" pitchFamily="18" charset="0"/>
              </a:rPr>
              <a:t>Mechanism</a:t>
            </a:r>
          </a:p>
          <a:p>
            <a:pPr>
              <a:buNone/>
            </a:pPr>
            <a:r>
              <a:rPr lang="en-US" dirty="0" smtClean="0">
                <a:latin typeface="Times New Roman" pitchFamily="18" charset="0"/>
                <a:cs typeface="Times New Roman" pitchFamily="18" charset="0"/>
              </a:rPr>
              <a:t>		Nitrogen is soluble in fat. During compression</a:t>
            </a:r>
          </a:p>
          <a:p>
            <a:pPr>
              <a:buNone/>
            </a:pPr>
            <a:r>
              <a:rPr lang="en-US" dirty="0" smtClean="0">
                <a:latin typeface="Times New Roman" pitchFamily="18" charset="0"/>
                <a:cs typeface="Times New Roman" pitchFamily="18" charset="0"/>
              </a:rPr>
              <a:t>by high barometric pressure in deep sea, nitrogen </a:t>
            </a:r>
          </a:p>
          <a:p>
            <a:pPr>
              <a:buNone/>
            </a:pPr>
            <a:r>
              <a:rPr lang="en-US" dirty="0" smtClean="0">
                <a:latin typeface="Times New Roman" pitchFamily="18" charset="0"/>
                <a:cs typeface="Times New Roman" pitchFamily="18" charset="0"/>
              </a:rPr>
              <a:t>escapes from blood vessels and gets dissolved in the</a:t>
            </a:r>
          </a:p>
          <a:p>
            <a:pPr>
              <a:buNone/>
            </a:pPr>
            <a:r>
              <a:rPr lang="en-US" dirty="0" smtClean="0">
                <a:latin typeface="Times New Roman" pitchFamily="18" charset="0"/>
                <a:cs typeface="Times New Roman" pitchFamily="18" charset="0"/>
              </a:rPr>
              <a:t>fat present in various parts of the body, especially </a:t>
            </a:r>
          </a:p>
          <a:p>
            <a:pPr>
              <a:buNone/>
            </a:pPr>
            <a:r>
              <a:rPr lang="en-US" dirty="0" smtClean="0">
                <a:latin typeface="Times New Roman" pitchFamily="18" charset="0"/>
                <a:cs typeface="Times New Roman" pitchFamily="18" charset="0"/>
              </a:rPr>
              <a:t>the neuronal membranes. </a:t>
            </a:r>
          </a:p>
          <a:p>
            <a:pPr>
              <a:buNone/>
            </a:pPr>
            <a:r>
              <a:rPr lang="en-US" dirty="0" smtClean="0">
                <a:latin typeface="Times New Roman" pitchFamily="18" charset="0"/>
                <a:cs typeface="Times New Roman" pitchFamily="18" charset="0"/>
              </a:rPr>
              <a:t>	Dissolved nitrogen acts like an anesthetic agent </a:t>
            </a:r>
          </a:p>
          <a:p>
            <a:pPr>
              <a:buNone/>
            </a:pPr>
            <a:r>
              <a:rPr lang="en-US" dirty="0" smtClean="0">
                <a:latin typeface="Times New Roman" pitchFamily="18" charset="0"/>
                <a:cs typeface="Times New Roman" pitchFamily="18" charset="0"/>
              </a:rPr>
              <a:t>suppressing the neuronal excitability.</a:t>
            </a:r>
          </a:p>
          <a:p>
            <a:pPr>
              <a:buNone/>
            </a:pPr>
            <a:r>
              <a:rPr lang="en-US" dirty="0" smtClean="0">
                <a:latin typeface="Times New Roman" pitchFamily="18" charset="0"/>
                <a:cs typeface="Times New Roman" pitchFamily="18" charset="0"/>
              </a:rPr>
              <a:t>	Nitrogen remains in dissolved form in the fat till </a:t>
            </a:r>
          </a:p>
          <a:p>
            <a:pPr>
              <a:buNone/>
            </a:pPr>
            <a:r>
              <a:rPr lang="en-US" dirty="0" smtClean="0">
                <a:latin typeface="Times New Roman" pitchFamily="18" charset="0"/>
                <a:cs typeface="Times New Roman" pitchFamily="18" charset="0"/>
              </a:rPr>
              <a:t>the person remains in the deep sea.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dirty="0" smtClean="0">
                <a:solidFill>
                  <a:srgbClr val="00B050"/>
                </a:solidFill>
                <a:latin typeface="Times New Roman" pitchFamily="18" charset="0"/>
                <a:cs typeface="Times New Roman" pitchFamily="18" charset="0"/>
              </a:rPr>
              <a:t>Symptoms</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Upto</a:t>
            </a:r>
            <a:r>
              <a:rPr lang="en-US" dirty="0" smtClean="0">
                <a:latin typeface="Times New Roman" pitchFamily="18" charset="0"/>
                <a:cs typeface="Times New Roman" pitchFamily="18" charset="0"/>
              </a:rPr>
              <a:t> 120 feet person does not felt any</a:t>
            </a:r>
          </a:p>
          <a:p>
            <a:pPr algn="just">
              <a:buNone/>
            </a:pPr>
            <a:r>
              <a:rPr lang="en-US" dirty="0" smtClean="0">
                <a:latin typeface="Times New Roman" pitchFamily="18" charset="0"/>
                <a:cs typeface="Times New Roman" pitchFamily="18" charset="0"/>
              </a:rPr>
              <a:t>symptoms.</a:t>
            </a:r>
          </a:p>
          <a:p>
            <a:pPr algn="just">
              <a:buNone/>
            </a:pPr>
            <a:r>
              <a:rPr lang="en-US" dirty="0" smtClean="0">
                <a:latin typeface="Times New Roman" pitchFamily="18" charset="0"/>
                <a:cs typeface="Times New Roman" pitchFamily="18" charset="0"/>
              </a:rPr>
              <a:t>	At the depth of 150 to 200 ft person become </a:t>
            </a:r>
          </a:p>
          <a:p>
            <a:pPr algn="just">
              <a:buNone/>
            </a:pPr>
            <a:r>
              <a:rPr lang="en-US" dirty="0" smtClean="0">
                <a:latin typeface="Times New Roman" pitchFamily="18" charset="0"/>
                <a:cs typeface="Times New Roman" pitchFamily="18" charset="0"/>
              </a:rPr>
              <a:t>drowsy. </a:t>
            </a:r>
          </a:p>
          <a:p>
            <a:pPr algn="just">
              <a:buNone/>
            </a:pPr>
            <a:r>
              <a:rPr lang="en-US" dirty="0" smtClean="0">
                <a:latin typeface="Times New Roman" pitchFamily="18" charset="0"/>
                <a:cs typeface="Times New Roman" pitchFamily="18" charset="0"/>
              </a:rPr>
              <a:t>	In greater depth up to 250 ft person become</a:t>
            </a:r>
          </a:p>
          <a:p>
            <a:pPr algn="just">
              <a:buNone/>
            </a:pPr>
            <a:r>
              <a:rPr lang="en-US" dirty="0" smtClean="0">
                <a:latin typeface="Times New Roman" pitchFamily="18" charset="0"/>
                <a:cs typeface="Times New Roman" pitchFamily="18" charset="0"/>
              </a:rPr>
              <a:t> extremely fatigued ,weak, mental confusion</a:t>
            </a:r>
          </a:p>
          <a:p>
            <a:pPr algn="just">
              <a:buNone/>
            </a:pPr>
            <a:r>
              <a:rPr lang="en-US" dirty="0" smtClean="0">
                <a:latin typeface="Times New Roman" pitchFamily="18" charset="0"/>
                <a:cs typeface="Times New Roman" pitchFamily="18" charset="0"/>
              </a:rPr>
              <a:t> and muscular weakness. </a:t>
            </a:r>
          </a:p>
          <a:p>
            <a:pPr algn="just">
              <a:buNone/>
            </a:pPr>
            <a:r>
              <a:rPr lang="en-US" dirty="0" smtClean="0">
                <a:latin typeface="Times New Roman" pitchFamily="18" charset="0"/>
                <a:cs typeface="Times New Roman" pitchFamily="18" charset="0"/>
              </a:rPr>
              <a:t>   Beyond the depth of 300ft. at 10 atmospheric</a:t>
            </a:r>
          </a:p>
          <a:p>
            <a:pPr algn="just">
              <a:buNone/>
            </a:pPr>
            <a:r>
              <a:rPr lang="en-US" dirty="0" smtClean="0">
                <a:latin typeface="Times New Roman" pitchFamily="18" charset="0"/>
                <a:cs typeface="Times New Roman" pitchFamily="18" charset="0"/>
              </a:rPr>
              <a:t> pressure diver becomes comatose.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527</Words>
  <Application>Microsoft Office PowerPoint</Application>
  <PresentationFormat>On-screen Show (4:3)</PresentationFormat>
  <Paragraphs>167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DEEP SEA PHYSIOLOGY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Old Model recompression chamber </vt:lpstr>
      <vt:lpstr>New Model recompression Chamber</vt:lpstr>
      <vt:lpstr>SCUBA</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SEA PHYSIOLOGY</dc:title>
  <dc:creator>user</dc:creator>
  <cp:lastModifiedBy>user</cp:lastModifiedBy>
  <cp:revision>11</cp:revision>
  <dcterms:created xsi:type="dcterms:W3CDTF">2006-08-16T00:00:00Z</dcterms:created>
  <dcterms:modified xsi:type="dcterms:W3CDTF">2021-11-02T04:27:42Z</dcterms:modified>
</cp:coreProperties>
</file>